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Economica"/>
      <p:regular r:id="rId20"/>
      <p:bold r:id="rId21"/>
      <p:italic r:id="rId22"/>
      <p:boldItalic r:id="rId23"/>
    </p:embeddedFont>
    <p:embeddedFont>
      <p:font typeface="Open San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Economica-regular.fntdata"/><Relationship Id="rId22" Type="http://schemas.openxmlformats.org/officeDocument/2006/relationships/font" Target="fonts/Economica-italic.fntdata"/><Relationship Id="rId21" Type="http://schemas.openxmlformats.org/officeDocument/2006/relationships/font" Target="fonts/Economica-bold.fntdata"/><Relationship Id="rId24" Type="http://schemas.openxmlformats.org/officeDocument/2006/relationships/font" Target="fonts/OpenSans-regular.fntdata"/><Relationship Id="rId23" Type="http://schemas.openxmlformats.org/officeDocument/2006/relationships/font" Target="fonts/Economica-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italic.fntdata"/><Relationship Id="rId25" Type="http://schemas.openxmlformats.org/officeDocument/2006/relationships/font" Target="fonts/OpenSans-bold.fntdata"/><Relationship Id="rId27" Type="http://schemas.openxmlformats.org/officeDocument/2006/relationships/font" Target="fonts/Open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png>
</file>

<file path=ppt/media/image11.png>
</file>

<file path=ppt/media/image12.png>
</file>

<file path=ppt/media/image13.png>
</file>

<file path=ppt/media/image14.png>
</file>

<file path=ppt/media/image15.gif>
</file>

<file path=ppt/media/image16.png>
</file>

<file path=ppt/media/image17.gif>
</file>

<file path=ppt/media/image18.gif>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d5b711456d_3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d5b711456d_3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0f1421ba6d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0f1421ba6d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d5b711456d_0_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d5b711456d_0_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d5b711456d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d5b711456d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d5b711456d_3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d5b711456d_3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0f1421ba6d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0f1421ba6d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d5b711456d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d5b711456d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0f1421ba6d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0f1421ba6d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d5b711456d_0_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d5b711456d_0_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d5b711456d_0_8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d5b711456d_0_8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0f1421ba6d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0f1421ba6d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d5b711456d_0_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d5b711456d_0_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d5b711456d_3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d5b711456d_3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gif"/><Relationship Id="rId4" Type="http://schemas.openxmlformats.org/officeDocument/2006/relationships/image" Target="../media/image1.gif"/><Relationship Id="rId5" Type="http://schemas.openxmlformats.org/officeDocument/2006/relationships/image" Target="../media/image15.gif"/><Relationship Id="rId6" Type="http://schemas.openxmlformats.org/officeDocument/2006/relationships/image" Target="../media/image17.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docs.google.com/document/d/1HztxZf5TiJvMATYDmTQD04HZjXScLtCI_KcWC__sMD4/edit?usp=sharing" TargetMode="External"/><Relationship Id="rId4" Type="http://schemas.openxmlformats.org/officeDocument/2006/relationships/image" Target="../media/image4.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FitMe!</a:t>
            </a:r>
            <a:endParaRPr/>
          </a:p>
        </p:txBody>
      </p:sp>
      <p:sp>
        <p:nvSpPr>
          <p:cNvPr id="63" name="Google Shape;63;p13"/>
          <p:cNvSpPr txBox="1"/>
          <p:nvPr>
            <p:ph idx="1" type="subTitle"/>
          </p:nvPr>
        </p:nvSpPr>
        <p:spPr>
          <a:xfrm>
            <a:off x="3879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Johnny, Abhi, Ani, Dom</a:t>
            </a:r>
            <a:endParaRPr/>
          </a:p>
        </p:txBody>
      </p:sp>
      <p:pic>
        <p:nvPicPr>
          <p:cNvPr descr="a little boy is sitting at a table with his hand on a keyboard and says hello (Provided by Tenor)" id="64" name="Google Shape;64;p13"/>
          <p:cNvPicPr preferRelativeResize="0"/>
          <p:nvPr/>
        </p:nvPicPr>
        <p:blipFill>
          <a:blip r:embed="rId3">
            <a:alphaModFix/>
          </a:blip>
          <a:stretch>
            <a:fillRect/>
          </a:stretch>
        </p:blipFill>
        <p:spPr>
          <a:xfrm>
            <a:off x="228600" y="152400"/>
            <a:ext cx="1726848" cy="2529325"/>
          </a:xfrm>
          <a:prstGeom prst="rect">
            <a:avLst/>
          </a:prstGeom>
          <a:noFill/>
          <a:ln>
            <a:noFill/>
          </a:ln>
        </p:spPr>
      </p:pic>
      <p:pic>
        <p:nvPicPr>
          <p:cNvPr descr="a basketball player in a yellow jersey with the number 23 (Provided by Tenor)" id="65" name="Google Shape;65;p13"/>
          <p:cNvPicPr preferRelativeResize="0"/>
          <p:nvPr/>
        </p:nvPicPr>
        <p:blipFill>
          <a:blip r:embed="rId4">
            <a:alphaModFix/>
          </a:blip>
          <a:stretch>
            <a:fillRect/>
          </a:stretch>
        </p:blipFill>
        <p:spPr>
          <a:xfrm>
            <a:off x="6646300" y="3439425"/>
            <a:ext cx="2262200" cy="1299175"/>
          </a:xfrm>
          <a:prstGeom prst="rect">
            <a:avLst/>
          </a:prstGeom>
          <a:noFill/>
          <a:ln>
            <a:noFill/>
          </a:ln>
        </p:spPr>
      </p:pic>
      <p:pic>
        <p:nvPicPr>
          <p:cNvPr descr="a man in a white shirt is standing in front of a window with a cartoon of a man in boxing gloves (Provided by Tenor)" id="66" name="Google Shape;66;p13"/>
          <p:cNvPicPr preferRelativeResize="0"/>
          <p:nvPr/>
        </p:nvPicPr>
        <p:blipFill>
          <a:blip r:embed="rId5">
            <a:alphaModFix/>
          </a:blip>
          <a:stretch>
            <a:fillRect/>
          </a:stretch>
        </p:blipFill>
        <p:spPr>
          <a:xfrm>
            <a:off x="6646300" y="152400"/>
            <a:ext cx="2345300" cy="1483478"/>
          </a:xfrm>
          <a:prstGeom prst="rect">
            <a:avLst/>
          </a:prstGeom>
          <a:noFill/>
          <a:ln>
            <a:noFill/>
          </a:ln>
        </p:spPr>
      </p:pic>
      <p:pic>
        <p:nvPicPr>
          <p:cNvPr descr="two men looking at each other with one wearing a shirt that says rbn on it (Provided by Tenor)" id="67" name="Google Shape;67;p13"/>
          <p:cNvPicPr preferRelativeResize="0"/>
          <p:nvPr/>
        </p:nvPicPr>
        <p:blipFill>
          <a:blip r:embed="rId6">
            <a:alphaModFix/>
          </a:blip>
          <a:stretch>
            <a:fillRect/>
          </a:stretch>
        </p:blipFill>
        <p:spPr>
          <a:xfrm>
            <a:off x="373342" y="2917200"/>
            <a:ext cx="1437350" cy="1821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SPARQL for Question 2 cont.</a:t>
            </a:r>
            <a:endParaRPr/>
          </a:p>
        </p:txBody>
      </p:sp>
      <p:pic>
        <p:nvPicPr>
          <p:cNvPr id="127" name="Google Shape;127;p22"/>
          <p:cNvPicPr preferRelativeResize="0"/>
          <p:nvPr/>
        </p:nvPicPr>
        <p:blipFill>
          <a:blip r:embed="rId3">
            <a:alphaModFix/>
          </a:blip>
          <a:stretch>
            <a:fillRect/>
          </a:stretch>
        </p:blipFill>
        <p:spPr>
          <a:xfrm>
            <a:off x="256650" y="2067637"/>
            <a:ext cx="3549250" cy="1385725"/>
          </a:xfrm>
          <a:prstGeom prst="rect">
            <a:avLst/>
          </a:prstGeom>
          <a:noFill/>
          <a:ln>
            <a:noFill/>
          </a:ln>
        </p:spPr>
      </p:pic>
      <p:pic>
        <p:nvPicPr>
          <p:cNvPr id="128" name="Google Shape;128;p22"/>
          <p:cNvPicPr preferRelativeResize="0"/>
          <p:nvPr/>
        </p:nvPicPr>
        <p:blipFill>
          <a:blip r:embed="rId4">
            <a:alphaModFix/>
          </a:blip>
          <a:stretch>
            <a:fillRect/>
          </a:stretch>
        </p:blipFill>
        <p:spPr>
          <a:xfrm>
            <a:off x="4320725" y="1807487"/>
            <a:ext cx="4598125" cy="152853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idx="1" type="body"/>
          </p:nvPr>
        </p:nvSpPr>
        <p:spPr>
          <a:xfrm>
            <a:off x="311700" y="1152475"/>
            <a:ext cx="3999900" cy="19275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n"/>
              <a:t>Q: I’m looking to develop strong legs. Can you provide me with a workout plan and </a:t>
            </a:r>
            <a:r>
              <a:rPr lang="en"/>
              <a:t>vegetarian</a:t>
            </a:r>
            <a:r>
              <a:rPr lang="en"/>
              <a:t> meal recommendations? (User has already stated that they have a mild leg strain when creating their profile. The system knows that the user has this condition. Users will enter their age, weight, height, sex, physical condition, etc. - for more info see scope above).</a:t>
            </a:r>
            <a:endParaRPr>
              <a:solidFill>
                <a:srgbClr val="FF0000"/>
              </a:solidFill>
            </a:endParaRPr>
          </a:p>
        </p:txBody>
      </p:sp>
      <p:sp>
        <p:nvSpPr>
          <p:cNvPr id="134" name="Google Shape;134;p2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Question 3:</a:t>
            </a:r>
            <a:endParaRPr/>
          </a:p>
        </p:txBody>
      </p:sp>
      <p:sp>
        <p:nvSpPr>
          <p:cNvPr id="135" name="Google Shape;135;p23"/>
          <p:cNvSpPr txBox="1"/>
          <p:nvPr>
            <p:ph idx="2" type="body"/>
          </p:nvPr>
        </p:nvSpPr>
        <p:spPr>
          <a:xfrm>
            <a:off x="4832400" y="46600"/>
            <a:ext cx="3999900" cy="5143500"/>
          </a:xfrm>
          <a:prstGeom prst="rect">
            <a:avLst/>
          </a:prstGeom>
        </p:spPr>
        <p:txBody>
          <a:bodyPr anchorCtr="0" anchor="t" bIns="91425" lIns="91425" spcFirstLastPara="1" rIns="91425" wrap="square" tIns="91425">
            <a:normAutofit fontScale="92500" lnSpcReduction="20000"/>
          </a:bodyPr>
          <a:lstStyle/>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A: </a:t>
            </a:r>
            <a:r>
              <a:rPr lang="en" sz="1100">
                <a:solidFill>
                  <a:schemeClr val="dk1"/>
                </a:solidFill>
                <a:latin typeface="Times New Roman"/>
                <a:ea typeface="Times New Roman"/>
                <a:cs typeface="Times New Roman"/>
                <a:sym typeface="Times New Roman"/>
              </a:rPr>
              <a:t>[The system will recommend a leg workout for the user that works around their condition.]</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Error: Please change your goal since are no available exercises</a:t>
            </a:r>
            <a:endParaRPr b="1"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[Re-enter Goal]    </a:t>
            </a:r>
            <a:r>
              <a:rPr b="1" lang="en" sz="1100">
                <a:solidFill>
                  <a:schemeClr val="dk1"/>
                </a:solidFill>
                <a:highlight>
                  <a:srgbClr val="FFFF00"/>
                </a:highlight>
                <a:latin typeface="Times New Roman"/>
                <a:ea typeface="Times New Roman"/>
                <a:cs typeface="Times New Roman"/>
                <a:sym typeface="Times New Roman"/>
              </a:rPr>
              <a:t>[Show Anyways]</a:t>
            </a:r>
            <a:endParaRPr b="1" sz="1100">
              <a:solidFill>
                <a:schemeClr val="dk1"/>
              </a:solidFill>
              <a:highlight>
                <a:srgbClr val="FFFF00"/>
              </a:highlight>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(These are buttons, highlighted shows what was clicked)</a:t>
            </a:r>
            <a:endParaRPr b="1"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t/>
            </a:r>
            <a:endParaRPr b="1"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u="sng">
                <a:solidFill>
                  <a:schemeClr val="dk1"/>
                </a:solidFill>
                <a:latin typeface="Times New Roman"/>
                <a:ea typeface="Times New Roman"/>
                <a:cs typeface="Times New Roman"/>
                <a:sym typeface="Times New Roman"/>
              </a:rPr>
              <a:t>Workout Plan:</a:t>
            </a:r>
            <a:endParaRPr b="1" sz="1100" u="sng">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Lower Body 1</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Seated Leg Extensions (light weight)</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Glute Bridges (with minimal resistance)</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Standing Calf Raises (with support)</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Modified Bodyweight Step-Ups (low height)</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Lower Body 2</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Side-Lying Leg Lifts (gentle)</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Wall Sits (short duration)</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Resistance Band Leg Press (light resistance)</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Gentle Hamstring Stretches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lang="en" sz="1100" u="sng">
                <a:solidFill>
                  <a:schemeClr val="dk1"/>
                </a:solidFill>
                <a:latin typeface="Times New Roman"/>
                <a:ea typeface="Times New Roman"/>
                <a:cs typeface="Times New Roman"/>
                <a:sym typeface="Times New Roman"/>
              </a:rPr>
              <a:t>Recommended Meals:</a:t>
            </a:r>
            <a:endParaRPr b="1" sz="1100" u="sng">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Mediterranean Quinoa Bowl</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Cooked quinoa</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Diced cucumber and cherry tomatoes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Kalamata olives and feta cheese (optional)</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Chopped parsley</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Olive oil and lemon juice dressing</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Stuffed Bell Peppers</a:t>
            </a:r>
            <a:endParaRPr b="1" sz="1100">
              <a:solidFill>
                <a:schemeClr val="dk1"/>
              </a:solidFill>
              <a:latin typeface="Times New Roman"/>
              <a:ea typeface="Times New Roman"/>
              <a:cs typeface="Times New Roman"/>
              <a:sym typeface="Times New Roman"/>
            </a:endParaRPr>
          </a:p>
          <a:p>
            <a:pPr indent="457200" lvl="0" marL="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Bell peppers, halved and deseeded</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Filling of cooked rice, black beans, corn, and diced tomatoes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Season with cumin, chili powder, and garlic</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Bake until the peppers are tender</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Vegetable Lentil Curry</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Red or green lentils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Diced tomatoes and coconut milk</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A mix of vegetables (spinach, carrots, and bell peppers)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Curry powder and ginger</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Serve with brown rice or naan</a:t>
            </a:r>
            <a:endParaRPr sz="1100">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b="1"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t/>
            </a:r>
            <a:endParaRPr sz="1100">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SPARQL for Question 3</a:t>
            </a:r>
            <a:endParaRPr/>
          </a:p>
        </p:txBody>
      </p:sp>
      <p:pic>
        <p:nvPicPr>
          <p:cNvPr id="141" name="Google Shape;141;p24"/>
          <p:cNvPicPr preferRelativeResize="0"/>
          <p:nvPr/>
        </p:nvPicPr>
        <p:blipFill>
          <a:blip r:embed="rId3">
            <a:alphaModFix/>
          </a:blip>
          <a:stretch>
            <a:fillRect/>
          </a:stretch>
        </p:blipFill>
        <p:spPr>
          <a:xfrm>
            <a:off x="537775" y="1100050"/>
            <a:ext cx="3150732" cy="3691475"/>
          </a:xfrm>
          <a:prstGeom prst="rect">
            <a:avLst/>
          </a:prstGeom>
          <a:noFill/>
          <a:ln>
            <a:noFill/>
          </a:ln>
        </p:spPr>
      </p:pic>
      <p:pic>
        <p:nvPicPr>
          <p:cNvPr id="142" name="Google Shape;142;p24"/>
          <p:cNvPicPr preferRelativeResize="0"/>
          <p:nvPr/>
        </p:nvPicPr>
        <p:blipFill>
          <a:blip r:embed="rId4">
            <a:alphaModFix/>
          </a:blip>
          <a:stretch>
            <a:fillRect/>
          </a:stretch>
        </p:blipFill>
        <p:spPr>
          <a:xfrm>
            <a:off x="5114975" y="1236700"/>
            <a:ext cx="3580363" cy="1335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SPARQL for Question 3 cont.</a:t>
            </a:r>
            <a:endParaRPr/>
          </a:p>
        </p:txBody>
      </p:sp>
      <p:pic>
        <p:nvPicPr>
          <p:cNvPr id="148" name="Google Shape;148;p25"/>
          <p:cNvPicPr preferRelativeResize="0"/>
          <p:nvPr/>
        </p:nvPicPr>
        <p:blipFill>
          <a:blip r:embed="rId3">
            <a:alphaModFix/>
          </a:blip>
          <a:stretch>
            <a:fillRect/>
          </a:stretch>
        </p:blipFill>
        <p:spPr>
          <a:xfrm>
            <a:off x="458375" y="1147225"/>
            <a:ext cx="3006657" cy="3695701"/>
          </a:xfrm>
          <a:prstGeom prst="rect">
            <a:avLst/>
          </a:prstGeom>
          <a:noFill/>
          <a:ln>
            <a:noFill/>
          </a:ln>
        </p:spPr>
      </p:pic>
      <p:pic>
        <p:nvPicPr>
          <p:cNvPr id="149" name="Google Shape;149;p25"/>
          <p:cNvPicPr preferRelativeResize="0"/>
          <p:nvPr/>
        </p:nvPicPr>
        <p:blipFill>
          <a:blip r:embed="rId4">
            <a:alphaModFix/>
          </a:blip>
          <a:stretch>
            <a:fillRect/>
          </a:stretch>
        </p:blipFill>
        <p:spPr>
          <a:xfrm>
            <a:off x="4910200" y="1296650"/>
            <a:ext cx="2639900" cy="1644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3654300" y="756350"/>
            <a:ext cx="1835400" cy="8313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a:t>Thank you</a:t>
            </a:r>
            <a:endParaRPr/>
          </a:p>
        </p:txBody>
      </p:sp>
      <p:pic>
        <p:nvPicPr>
          <p:cNvPr descr="a man lifting a barbell with the words light weight baby written below him (Provided by Tenor)" id="155" name="Google Shape;155;p26"/>
          <p:cNvPicPr preferRelativeResize="0"/>
          <p:nvPr/>
        </p:nvPicPr>
        <p:blipFill>
          <a:blip r:embed="rId3">
            <a:alphaModFix/>
          </a:blip>
          <a:stretch>
            <a:fillRect/>
          </a:stretch>
        </p:blipFill>
        <p:spPr>
          <a:xfrm>
            <a:off x="2632200" y="1977800"/>
            <a:ext cx="3879608" cy="2165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Problem Overview</a:t>
            </a:r>
            <a:endParaRPr/>
          </a:p>
        </p:txBody>
      </p:sp>
      <p:sp>
        <p:nvSpPr>
          <p:cNvPr id="73" name="Google Shape;73;p1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 personalized health assistant that addresses user’s fitness goals.</a:t>
            </a:r>
            <a:endParaRPr/>
          </a:p>
          <a:p>
            <a:pPr indent="-342900" lvl="0" marL="457200" rtl="0" algn="l">
              <a:spcBef>
                <a:spcPts val="0"/>
              </a:spcBef>
              <a:spcAft>
                <a:spcPts val="0"/>
              </a:spcAft>
              <a:buSzPts val="1800"/>
              <a:buChar char="●"/>
            </a:pPr>
            <a:r>
              <a:rPr lang="en"/>
              <a:t>A system that helps users to pursue healthy choices with respect to physical exercises &amp; diet.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Evolution of Our Ontology</a:t>
            </a:r>
            <a:endParaRPr/>
          </a:p>
        </p:txBody>
      </p:sp>
      <p:sp>
        <p:nvSpPr>
          <p:cNvPr id="79" name="Google Shape;79;p1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Clr>
                <a:schemeClr val="dk1"/>
              </a:buClr>
              <a:buSzPct val="61111"/>
              <a:buFont typeface="Arial"/>
              <a:buNone/>
            </a:pPr>
            <a:r>
              <a:rPr lang="en"/>
              <a:t>To effectively use the targets and targetedBy properties in queries involving exercises and muscle groups, we reevaluated their implementation. Previously, these properties were assigned to the exercise and muscleGroup classes, but this setup prevented the reasoner from inferring the inverse properties.</a:t>
            </a:r>
            <a:endParaRPr/>
          </a:p>
          <a:p>
            <a:pPr indent="0" lvl="0" marL="0" rtl="0" algn="l">
              <a:spcBef>
                <a:spcPts val="1200"/>
              </a:spcBef>
              <a:spcAft>
                <a:spcPts val="0"/>
              </a:spcAft>
              <a:buClr>
                <a:schemeClr val="dk1"/>
              </a:buClr>
              <a:buSzPct val="61111"/>
              <a:buFont typeface="Arial"/>
              <a:buNone/>
            </a:pPr>
            <a:r>
              <a:t/>
            </a:r>
            <a:endParaRPr/>
          </a:p>
          <a:p>
            <a:pPr indent="0" lvl="0" marL="0" rtl="0" algn="l">
              <a:spcBef>
                <a:spcPts val="1200"/>
              </a:spcBef>
              <a:spcAft>
                <a:spcPts val="0"/>
              </a:spcAft>
              <a:buClr>
                <a:schemeClr val="dk1"/>
              </a:buClr>
              <a:buSzPct val="61111"/>
              <a:buFont typeface="Arial"/>
              <a:buNone/>
            </a:pPr>
            <a:r>
              <a:rPr lang="en"/>
              <a:t>With guidance from Danielle and Jade, we shifted to creating instances for each muscle and exercise, directly applying the properties to these instances. This change allowed the reasoner to infer inverse properties properly, making them usable in our queries.</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315925"/>
            <a:ext cx="8520600" cy="831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Question 1: </a:t>
            </a:r>
            <a:endParaRPr/>
          </a:p>
          <a:p>
            <a:pPr indent="0" lvl="0" marL="0" rtl="0" algn="l">
              <a:spcBef>
                <a:spcPts val="0"/>
              </a:spcBef>
              <a:spcAft>
                <a:spcPts val="0"/>
              </a:spcAft>
              <a:buNone/>
            </a:pPr>
            <a:r>
              <a:t/>
            </a:r>
            <a:endParaRPr/>
          </a:p>
        </p:txBody>
      </p:sp>
      <p:sp>
        <p:nvSpPr>
          <p:cNvPr id="85" name="Google Shape;85;p16"/>
          <p:cNvSpPr txBox="1"/>
          <p:nvPr>
            <p:ph idx="1" type="body"/>
          </p:nvPr>
        </p:nvSpPr>
        <p:spPr>
          <a:xfrm>
            <a:off x="274300" y="920725"/>
            <a:ext cx="4372200" cy="1790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Q:What is the good routine I can follow if I want to lose fat and gain muscle given that I have a knee injury? (Users will enter their age, weight, height, sex, physical condition, etc.. - for more info see scope above. The goal will be selected from a drop down menu.) </a:t>
            </a:r>
            <a:endParaRPr/>
          </a:p>
          <a:p>
            <a:pPr indent="0" lvl="0" marL="0" rtl="0" algn="l">
              <a:lnSpc>
                <a:spcPct val="100000"/>
              </a:lnSpc>
              <a:spcBef>
                <a:spcPts val="1200"/>
              </a:spcBef>
              <a:spcAft>
                <a:spcPts val="0"/>
              </a:spcAft>
              <a:buNone/>
            </a:pPr>
            <a:r>
              <a:t/>
            </a:r>
            <a:endParaRPr/>
          </a:p>
        </p:txBody>
      </p:sp>
      <p:sp>
        <p:nvSpPr>
          <p:cNvPr id="86" name="Google Shape;86;p16"/>
          <p:cNvSpPr txBox="1"/>
          <p:nvPr>
            <p:ph idx="2" type="body"/>
          </p:nvPr>
        </p:nvSpPr>
        <p:spPr>
          <a:xfrm>
            <a:off x="4832400" y="46600"/>
            <a:ext cx="3999900" cy="5143500"/>
          </a:xfrm>
          <a:prstGeom prst="rect">
            <a:avLst/>
          </a:prstGeom>
        </p:spPr>
        <p:txBody>
          <a:bodyPr anchorCtr="0" anchor="t" bIns="91425" lIns="91425" spcFirstLastPara="1" rIns="91425" wrap="square" tIns="91425">
            <a:normAutofit fontScale="70000" lnSpcReduction="20000"/>
          </a:bodyPr>
          <a:lstStyle/>
          <a:p>
            <a:pPr indent="0" lvl="0" marL="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A: [The system will recommend a workout cycle and meals for the user to do, see below for an example.]</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lang="en" sz="1100" u="sng">
                <a:solidFill>
                  <a:schemeClr val="dk1"/>
                </a:solidFill>
                <a:latin typeface="Times New Roman"/>
                <a:ea typeface="Times New Roman"/>
                <a:cs typeface="Times New Roman"/>
                <a:sym typeface="Times New Roman"/>
              </a:rPr>
              <a:t>Workout Plan:</a:t>
            </a:r>
            <a:endParaRPr b="1" sz="1100" u="sng">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lang="en" sz="1100">
                <a:solidFill>
                  <a:schemeClr val="dk1"/>
                </a:solidFill>
                <a:latin typeface="Times New Roman"/>
                <a:ea typeface="Times New Roman"/>
                <a:cs typeface="Times New Roman"/>
                <a:sym typeface="Times New Roman"/>
              </a:rPr>
              <a:t>Upper Body Push</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Bench Press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Overhead Shoulder Press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Lateral Raises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Tricep Pushdowns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Core: Seated Ab Crunches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lang="en" sz="1100">
                <a:solidFill>
                  <a:schemeClr val="dk1"/>
                </a:solidFill>
                <a:latin typeface="Times New Roman"/>
                <a:ea typeface="Times New Roman"/>
                <a:cs typeface="Times New Roman"/>
                <a:sym typeface="Times New Roman"/>
              </a:rPr>
              <a:t>Core and Low-Impact Lower Body</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Planks</a:t>
            </a:r>
            <a:endParaRPr sz="1100">
              <a:solidFill>
                <a:srgbClr val="FF9973"/>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Seated Leg Extensions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Bodyweight Glute Bridges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Upper Body Finisher: Push-Ups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Mobility Work: Gentle knee stretches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lang="en" sz="1100">
                <a:solidFill>
                  <a:schemeClr val="dk1"/>
                </a:solidFill>
                <a:latin typeface="Times New Roman"/>
                <a:ea typeface="Times New Roman"/>
                <a:cs typeface="Times New Roman"/>
                <a:sym typeface="Times New Roman"/>
              </a:rPr>
              <a:t>Upper Body Pull</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Lat Pulldown</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Seated Rows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Bicep Curls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Face Pulls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Core: Russian Twists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lang="en" sz="1100">
                <a:solidFill>
                  <a:schemeClr val="dk1"/>
                </a:solidFill>
                <a:latin typeface="Times New Roman"/>
                <a:ea typeface="Times New Roman"/>
                <a:cs typeface="Times New Roman"/>
                <a:sym typeface="Times New Roman"/>
              </a:rPr>
              <a:t>Active Recovery/Low Impact Cardio</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Swimming or Stationary Cycling</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Stretching and Mobility Work</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lang="en" sz="1100">
                <a:solidFill>
                  <a:schemeClr val="dk1"/>
                </a:solidFill>
                <a:latin typeface="Times New Roman"/>
                <a:ea typeface="Times New Roman"/>
                <a:cs typeface="Times New Roman"/>
                <a:sym typeface="Times New Roman"/>
              </a:rPr>
              <a:t>DO NOT: </a:t>
            </a:r>
            <a:br>
              <a:rPr lang="en" sz="1100">
                <a:solidFill>
                  <a:schemeClr val="dk1"/>
                </a:solidFill>
                <a:latin typeface="Times New Roman"/>
                <a:ea typeface="Times New Roman"/>
                <a:cs typeface="Times New Roman"/>
                <a:sym typeface="Times New Roman"/>
              </a:rPr>
            </a:br>
            <a:r>
              <a:rPr lang="en" sz="1100">
                <a:solidFill>
                  <a:schemeClr val="dk1"/>
                </a:solidFill>
                <a:latin typeface="Times New Roman"/>
                <a:ea typeface="Times New Roman"/>
                <a:cs typeface="Times New Roman"/>
                <a:sym typeface="Times New Roman"/>
              </a:rPr>
              <a:t>	Deadlift</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	Heavy Front Squats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	RDL’s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	Bulgarian Split Squats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u="sng">
                <a:solidFill>
                  <a:schemeClr val="dk1"/>
                </a:solidFill>
                <a:latin typeface="Times New Roman"/>
                <a:ea typeface="Times New Roman"/>
                <a:cs typeface="Times New Roman"/>
                <a:sym typeface="Times New Roman"/>
              </a:rPr>
              <a:t>Recommended Meals:</a:t>
            </a:r>
            <a:endParaRPr b="1" sz="1100" u="sng">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Chicken and Sweet Potato Bowl</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Grilled chicken breast</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Roasted sweet potatoes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Steamed broccoli</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Drizzle of olive oil and sprinkle of salt and pepper</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Greek Yogurt with Berries and Granola</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1 cup Greek yogurt (high protein)</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Mixed berries (antioxidants and carbs)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¼ cup of granola or oats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Drizzle of honey</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Roasted Veggie Medley</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A variety of vegetables (carrots, zucchini, bell peppers, broccoli, and sweet potatoes)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Olive oil</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Herbs and spices (salt, pepper, garlic powder, or Italian seasoning)</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ct val="100000"/>
              <a:buFont typeface="Arial"/>
              <a:buNone/>
            </a:pPr>
            <a:r>
              <a:rPr b="1" lang="en" sz="1100">
                <a:solidFill>
                  <a:schemeClr val="dk1"/>
                </a:solidFill>
                <a:latin typeface="Times New Roman"/>
                <a:ea typeface="Times New Roman"/>
                <a:cs typeface="Times New Roman"/>
                <a:sym typeface="Times New Roman"/>
              </a:rPr>
              <a:t>Egg and Vegetable Scramble</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Eggs or egg whites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A mix of vegetables (spinach, tomatoes, bell peppers, mushrooms, onions)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ct val="100000"/>
              <a:buFont typeface="Arial"/>
              <a:buNone/>
            </a:pPr>
            <a:r>
              <a:rPr lang="en" sz="1100">
                <a:solidFill>
                  <a:schemeClr val="dk1"/>
                </a:solidFill>
                <a:latin typeface="Times New Roman"/>
                <a:ea typeface="Times New Roman"/>
                <a:cs typeface="Times New Roman"/>
                <a:sym typeface="Times New Roman"/>
              </a:rPr>
              <a:t>Cheese (optional)</a:t>
            </a:r>
            <a:endParaRPr sz="1100">
              <a:solidFill>
                <a:schemeClr val="dk1"/>
              </a:solidFill>
              <a:latin typeface="Times New Roman"/>
              <a:ea typeface="Times New Roman"/>
              <a:cs typeface="Times New Roman"/>
              <a:sym typeface="Times New Roman"/>
            </a:endParaRPr>
          </a:p>
          <a:p>
            <a:pPr indent="457200" lvl="0" marL="0" rtl="0" algn="l">
              <a:lnSpc>
                <a:spcPct val="100000"/>
              </a:lnSpc>
              <a:spcBef>
                <a:spcPts val="0"/>
              </a:spcBef>
              <a:spcAft>
                <a:spcPts val="0"/>
              </a:spcAft>
              <a:buNone/>
            </a:pPr>
            <a:r>
              <a:rPr lang="en" sz="1100">
                <a:solidFill>
                  <a:schemeClr val="dk1"/>
                </a:solidFill>
                <a:latin typeface="Times New Roman"/>
                <a:ea typeface="Times New Roman"/>
                <a:cs typeface="Times New Roman"/>
                <a:sym typeface="Times New Roman"/>
              </a:rPr>
              <a:t>Salt and pepper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SPARQL for Question 1</a:t>
            </a:r>
            <a:endParaRPr/>
          </a:p>
        </p:txBody>
      </p:sp>
      <p:pic>
        <p:nvPicPr>
          <p:cNvPr id="92" name="Google Shape;92;p17"/>
          <p:cNvPicPr preferRelativeResize="0"/>
          <p:nvPr/>
        </p:nvPicPr>
        <p:blipFill>
          <a:blip r:embed="rId3">
            <a:alphaModFix/>
          </a:blip>
          <a:stretch>
            <a:fillRect/>
          </a:stretch>
        </p:blipFill>
        <p:spPr>
          <a:xfrm>
            <a:off x="152400" y="1299625"/>
            <a:ext cx="5942633" cy="36914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00" y="957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SPARQL for Question 1 continued..</a:t>
            </a:r>
            <a:endParaRPr/>
          </a:p>
        </p:txBody>
      </p:sp>
      <p:sp>
        <p:nvSpPr>
          <p:cNvPr id="98" name="Google Shape;98;p18"/>
          <p:cNvSpPr txBox="1"/>
          <p:nvPr/>
        </p:nvSpPr>
        <p:spPr>
          <a:xfrm>
            <a:off x="3671900" y="4543225"/>
            <a:ext cx="1550100" cy="38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hlinkClick r:id="rId3"/>
              </a:rPr>
              <a:t>Link To The Query</a:t>
            </a:r>
            <a:endParaRPr sz="1800">
              <a:solidFill>
                <a:schemeClr val="dk1"/>
              </a:solidFill>
              <a:latin typeface="Open Sans"/>
              <a:ea typeface="Open Sans"/>
              <a:cs typeface="Open Sans"/>
              <a:sym typeface="Open Sans"/>
            </a:endParaRPr>
          </a:p>
        </p:txBody>
      </p:sp>
      <p:pic>
        <p:nvPicPr>
          <p:cNvPr id="99" name="Google Shape;99;p18"/>
          <p:cNvPicPr preferRelativeResize="0"/>
          <p:nvPr/>
        </p:nvPicPr>
        <p:blipFill>
          <a:blip r:embed="rId4">
            <a:alphaModFix/>
          </a:blip>
          <a:stretch>
            <a:fillRect/>
          </a:stretch>
        </p:blipFill>
        <p:spPr>
          <a:xfrm>
            <a:off x="5477925" y="1678430"/>
            <a:ext cx="2773600" cy="2734800"/>
          </a:xfrm>
          <a:prstGeom prst="rect">
            <a:avLst/>
          </a:prstGeom>
          <a:noFill/>
          <a:ln>
            <a:noFill/>
          </a:ln>
        </p:spPr>
      </p:pic>
      <p:pic>
        <p:nvPicPr>
          <p:cNvPr id="100" name="Google Shape;100;p18"/>
          <p:cNvPicPr preferRelativeResize="0"/>
          <p:nvPr/>
        </p:nvPicPr>
        <p:blipFill>
          <a:blip r:embed="rId5">
            <a:alphaModFix/>
          </a:blip>
          <a:stretch>
            <a:fillRect/>
          </a:stretch>
        </p:blipFill>
        <p:spPr>
          <a:xfrm>
            <a:off x="73775" y="1015675"/>
            <a:ext cx="3551875" cy="39397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idx="1" type="body"/>
          </p:nvPr>
        </p:nvSpPr>
        <p:spPr>
          <a:xfrm>
            <a:off x="311700" y="1152475"/>
            <a:ext cx="4116300" cy="19050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t>Q: I’m looking into strengthening my back. Can you provide me with a back workout? (User has already stated that they have scoliosis when creating their profile. System knows that the user has this condition.</a:t>
            </a:r>
            <a:endParaRPr/>
          </a:p>
          <a:p>
            <a:pPr indent="0" lvl="0" marL="0" rtl="0" algn="l">
              <a:lnSpc>
                <a:spcPct val="100000"/>
              </a:lnSpc>
              <a:spcBef>
                <a:spcPts val="0"/>
              </a:spcBef>
              <a:spcAft>
                <a:spcPts val="0"/>
              </a:spcAft>
              <a:buNone/>
            </a:pPr>
            <a:r>
              <a:rPr lang="en"/>
              <a:t>Users will enter their age, weight, height, sex, physical condition, etc.. - for more info see scope above). </a:t>
            </a:r>
            <a:endParaRPr/>
          </a:p>
        </p:txBody>
      </p:sp>
      <p:sp>
        <p:nvSpPr>
          <p:cNvPr id="106" name="Google Shape;106;p1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Question 2: </a:t>
            </a:r>
            <a:endParaRPr/>
          </a:p>
        </p:txBody>
      </p:sp>
      <p:sp>
        <p:nvSpPr>
          <p:cNvPr id="107" name="Google Shape;107;p19"/>
          <p:cNvSpPr txBox="1"/>
          <p:nvPr>
            <p:ph idx="2" type="body"/>
          </p:nvPr>
        </p:nvSpPr>
        <p:spPr>
          <a:xfrm>
            <a:off x="4933825" y="448275"/>
            <a:ext cx="3999900" cy="4356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rPr b="1" lang="en" sz="1100">
                <a:solidFill>
                  <a:schemeClr val="dk1"/>
                </a:solidFill>
                <a:latin typeface="Times New Roman"/>
                <a:ea typeface="Times New Roman"/>
                <a:cs typeface="Times New Roman"/>
                <a:sym typeface="Times New Roman"/>
              </a:rPr>
              <a:t>A:</a:t>
            </a:r>
            <a:r>
              <a:rPr lang="en" sz="1100">
                <a:solidFill>
                  <a:schemeClr val="dk1"/>
                </a:solidFill>
                <a:latin typeface="Times New Roman"/>
                <a:ea typeface="Times New Roman"/>
                <a:cs typeface="Times New Roman"/>
                <a:sym typeface="Times New Roman"/>
              </a:rPr>
              <a:t> [The system will recommend a back workout for the user that works around their condition.]</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b="1" lang="en" sz="1100" u="sng">
                <a:solidFill>
                  <a:schemeClr val="dk1"/>
                </a:solidFill>
                <a:latin typeface="Times New Roman"/>
                <a:ea typeface="Times New Roman"/>
                <a:cs typeface="Times New Roman"/>
                <a:sym typeface="Times New Roman"/>
              </a:rPr>
              <a:t>Workout Plan:</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b="1" lang="en" sz="1100">
                <a:solidFill>
                  <a:schemeClr val="dk1"/>
                </a:solidFill>
                <a:latin typeface="Times New Roman"/>
                <a:ea typeface="Times New Roman"/>
                <a:cs typeface="Times New Roman"/>
                <a:sym typeface="Times New Roman"/>
              </a:rPr>
              <a:t>Upper Body Pull 1</a:t>
            </a:r>
            <a:endParaRPr b="1"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Lat Pulldown</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Seated Rows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Bicep Curls</a:t>
            </a:r>
            <a:endParaRPr sz="11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Face Pulls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b="1" lang="en" sz="1100">
                <a:solidFill>
                  <a:schemeClr val="dk1"/>
                </a:solidFill>
                <a:latin typeface="Times New Roman"/>
                <a:ea typeface="Times New Roman"/>
                <a:cs typeface="Times New Roman"/>
                <a:sym typeface="Times New Roman"/>
              </a:rPr>
              <a:t>Upper Body Pull 2</a:t>
            </a:r>
            <a:endParaRPr b="1"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	Pull ups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	Superman</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	Dumbbell Row</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	Wall Angels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b="1" lang="en" sz="1100">
                <a:solidFill>
                  <a:schemeClr val="dk1"/>
                </a:solidFill>
                <a:latin typeface="Times New Roman"/>
                <a:ea typeface="Times New Roman"/>
                <a:cs typeface="Times New Roman"/>
                <a:sym typeface="Times New Roman"/>
              </a:rPr>
              <a:t>DO NOT:</a:t>
            </a:r>
            <a:br>
              <a:rPr lang="en" sz="1100">
                <a:solidFill>
                  <a:schemeClr val="dk1"/>
                </a:solidFill>
                <a:latin typeface="Times New Roman"/>
                <a:ea typeface="Times New Roman"/>
                <a:cs typeface="Times New Roman"/>
                <a:sym typeface="Times New Roman"/>
              </a:rPr>
            </a:br>
            <a:r>
              <a:rPr lang="en" sz="1100">
                <a:solidFill>
                  <a:schemeClr val="dk1"/>
                </a:solidFill>
                <a:latin typeface="Times New Roman"/>
                <a:ea typeface="Times New Roman"/>
                <a:cs typeface="Times New Roman"/>
                <a:sym typeface="Times New Roman"/>
              </a:rPr>
              <a:t>	Deadlift</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	Overhead Press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	Barbell Back Squats</a:t>
            </a:r>
            <a:endParaRPr sz="11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latin typeface="Times New Roman"/>
                <a:ea typeface="Times New Roman"/>
                <a:cs typeface="Times New Roman"/>
                <a:sym typeface="Times New Roman"/>
              </a:rPr>
              <a:t>	Bent over row</a:t>
            </a:r>
            <a:endParaRPr sz="1100">
              <a:solidFill>
                <a:schemeClr val="dk1"/>
              </a:solidFill>
              <a:latin typeface="Times New Roman"/>
              <a:ea typeface="Times New Roman"/>
              <a:cs typeface="Times New Roman"/>
              <a:sym typeface="Times New Roman"/>
            </a:endParaRPr>
          </a:p>
          <a:p>
            <a:pPr indent="0" lvl="0" marL="0" rtl="0" algn="l">
              <a:spcBef>
                <a:spcPts val="0"/>
              </a:spcBef>
              <a:spcAft>
                <a:spcPts val="1200"/>
              </a:spcAft>
              <a:buNone/>
            </a:pPr>
            <a:r>
              <a:t/>
            </a:r>
            <a:endParaRPr sz="1100">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1822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SPARQL for Question 2</a:t>
            </a:r>
            <a:endParaRPr/>
          </a:p>
        </p:txBody>
      </p:sp>
      <p:pic>
        <p:nvPicPr>
          <p:cNvPr id="113" name="Google Shape;113;p20"/>
          <p:cNvPicPr preferRelativeResize="0"/>
          <p:nvPr/>
        </p:nvPicPr>
        <p:blipFill>
          <a:blip r:embed="rId3">
            <a:alphaModFix/>
          </a:blip>
          <a:stretch>
            <a:fillRect/>
          </a:stretch>
        </p:blipFill>
        <p:spPr>
          <a:xfrm>
            <a:off x="311700" y="1147225"/>
            <a:ext cx="3221914" cy="3691475"/>
          </a:xfrm>
          <a:prstGeom prst="rect">
            <a:avLst/>
          </a:prstGeom>
          <a:noFill/>
          <a:ln>
            <a:noFill/>
          </a:ln>
        </p:spPr>
      </p:pic>
      <p:pic>
        <p:nvPicPr>
          <p:cNvPr id="114" name="Google Shape;114;p20"/>
          <p:cNvPicPr preferRelativeResize="0"/>
          <p:nvPr/>
        </p:nvPicPr>
        <p:blipFill>
          <a:blip r:embed="rId4">
            <a:alphaModFix/>
          </a:blip>
          <a:stretch>
            <a:fillRect/>
          </a:stretch>
        </p:blipFill>
        <p:spPr>
          <a:xfrm>
            <a:off x="4627054" y="1202275"/>
            <a:ext cx="2306925" cy="1070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SPARQL for Question 2 cont.</a:t>
            </a:r>
            <a:endParaRPr/>
          </a:p>
        </p:txBody>
      </p:sp>
      <p:pic>
        <p:nvPicPr>
          <p:cNvPr id="120" name="Google Shape;120;p21"/>
          <p:cNvPicPr preferRelativeResize="0"/>
          <p:nvPr/>
        </p:nvPicPr>
        <p:blipFill>
          <a:blip r:embed="rId3">
            <a:alphaModFix/>
          </a:blip>
          <a:stretch>
            <a:fillRect/>
          </a:stretch>
        </p:blipFill>
        <p:spPr>
          <a:xfrm>
            <a:off x="624639" y="1147225"/>
            <a:ext cx="2957223" cy="3691476"/>
          </a:xfrm>
          <a:prstGeom prst="rect">
            <a:avLst/>
          </a:prstGeom>
          <a:noFill/>
          <a:ln>
            <a:noFill/>
          </a:ln>
        </p:spPr>
      </p:pic>
      <p:pic>
        <p:nvPicPr>
          <p:cNvPr id="121" name="Google Shape;121;p21"/>
          <p:cNvPicPr preferRelativeResize="0"/>
          <p:nvPr/>
        </p:nvPicPr>
        <p:blipFill>
          <a:blip r:embed="rId4">
            <a:alphaModFix/>
          </a:blip>
          <a:stretch>
            <a:fillRect/>
          </a:stretch>
        </p:blipFill>
        <p:spPr>
          <a:xfrm>
            <a:off x="4363395" y="1307500"/>
            <a:ext cx="2121175" cy="965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